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6" r:id="rId2"/>
    <p:sldId id="256" r:id="rId3"/>
    <p:sldId id="262" r:id="rId4"/>
    <p:sldId id="278" r:id="rId5"/>
    <p:sldId id="261" r:id="rId6"/>
    <p:sldId id="271" r:id="rId7"/>
    <p:sldId id="269" r:id="rId8"/>
    <p:sldId id="272" r:id="rId9"/>
    <p:sldId id="270" r:id="rId10"/>
    <p:sldId id="279" r:id="rId11"/>
    <p:sldId id="280" r:id="rId12"/>
    <p:sldId id="281" r:id="rId13"/>
    <p:sldId id="282" r:id="rId14"/>
    <p:sldId id="283" r:id="rId15"/>
    <p:sldId id="284" r:id="rId16"/>
    <p:sldId id="28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2" d="100"/>
          <a:sy n="72" d="100"/>
        </p:scale>
        <p:origin x="5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96B7B7-9267-4902-899D-D1E83B88587B}" type="doc">
      <dgm:prSet loTypeId="urn:microsoft.com/office/officeart/2005/8/layout/vList5" loCatId="list" qsTypeId="urn:microsoft.com/office/officeart/2005/8/quickstyle/simple4" qsCatId="simple" csTypeId="urn:microsoft.com/office/officeart/2005/8/colors/colorful2" csCatId="colorful"/>
      <dgm:spPr/>
      <dgm:t>
        <a:bodyPr/>
        <a:lstStyle/>
        <a:p>
          <a:endParaRPr lang="en-US"/>
        </a:p>
      </dgm:t>
    </dgm:pt>
    <dgm:pt modelId="{B6E40935-F43F-4A72-AF96-0700FC6BAD77}">
      <dgm:prSet/>
      <dgm:spPr/>
      <dgm:t>
        <a:bodyPr/>
        <a:lstStyle/>
        <a:p>
          <a:r>
            <a:rPr lang="en-AU"/>
            <a:t>Clients </a:t>
          </a:r>
          <a:br>
            <a:rPr lang="en-AU"/>
          </a:br>
          <a:endParaRPr lang="en-US"/>
        </a:p>
      </dgm:t>
    </dgm:pt>
    <dgm:pt modelId="{3E249FDF-6B03-4FB0-8257-2FDE5479F70E}" type="parTrans" cxnId="{0FBFC20A-6B02-4ECF-9DDD-775BCE1C31EB}">
      <dgm:prSet/>
      <dgm:spPr/>
      <dgm:t>
        <a:bodyPr/>
        <a:lstStyle/>
        <a:p>
          <a:endParaRPr lang="en-US"/>
        </a:p>
      </dgm:t>
    </dgm:pt>
    <dgm:pt modelId="{02D66EBD-9FEE-4CB4-8561-E1848FFE5F1F}" type="sibTrans" cxnId="{0FBFC20A-6B02-4ECF-9DDD-775BCE1C31EB}">
      <dgm:prSet/>
      <dgm:spPr/>
      <dgm:t>
        <a:bodyPr/>
        <a:lstStyle/>
        <a:p>
          <a:endParaRPr lang="en-US"/>
        </a:p>
      </dgm:t>
    </dgm:pt>
    <dgm:pt modelId="{210C4582-838C-4ED2-BBD2-BB3DDD20D0ED}">
      <dgm:prSet/>
      <dgm:spPr/>
      <dgm:t>
        <a:bodyPr/>
        <a:lstStyle/>
        <a:p>
          <a:r>
            <a:rPr lang="en-AU"/>
            <a:t>1.Marketa Mojzisova, E/L Programme Manager</a:t>
          </a:r>
          <a:endParaRPr lang="en-US"/>
        </a:p>
      </dgm:t>
    </dgm:pt>
    <dgm:pt modelId="{D1583D43-A8E7-4697-816B-75E7A055B548}" type="parTrans" cxnId="{1E2B6E01-170A-405D-9DD0-89D00C51F540}">
      <dgm:prSet/>
      <dgm:spPr/>
      <dgm:t>
        <a:bodyPr/>
        <a:lstStyle/>
        <a:p>
          <a:endParaRPr lang="en-US"/>
        </a:p>
      </dgm:t>
    </dgm:pt>
    <dgm:pt modelId="{8ED65253-BFE2-4D8A-BABD-2A870D4E1667}" type="sibTrans" cxnId="{1E2B6E01-170A-405D-9DD0-89D00C51F540}">
      <dgm:prSet/>
      <dgm:spPr/>
      <dgm:t>
        <a:bodyPr/>
        <a:lstStyle/>
        <a:p>
          <a:endParaRPr lang="en-US"/>
        </a:p>
      </dgm:t>
    </dgm:pt>
    <dgm:pt modelId="{2B88B165-7B22-430D-8B8C-D8EEE6CAD03A}">
      <dgm:prSet/>
      <dgm:spPr/>
      <dgm:t>
        <a:bodyPr/>
        <a:lstStyle/>
        <a:p>
          <a:r>
            <a:rPr lang="en-AU"/>
            <a:t>2.Anirudh Phadke, Head of Digital Content</a:t>
          </a:r>
          <a:endParaRPr lang="en-US"/>
        </a:p>
      </dgm:t>
    </dgm:pt>
    <dgm:pt modelId="{17726520-CFA6-4101-B9FA-BFF91A101103}" type="parTrans" cxnId="{0338D067-A8C3-45AE-956A-DC4E46132575}">
      <dgm:prSet/>
      <dgm:spPr/>
      <dgm:t>
        <a:bodyPr/>
        <a:lstStyle/>
        <a:p>
          <a:endParaRPr lang="en-US"/>
        </a:p>
      </dgm:t>
    </dgm:pt>
    <dgm:pt modelId="{54607EF8-0246-4C3E-BF6C-DD7E9EA05643}" type="sibTrans" cxnId="{0338D067-A8C3-45AE-956A-DC4E46132575}">
      <dgm:prSet/>
      <dgm:spPr/>
      <dgm:t>
        <a:bodyPr/>
        <a:lstStyle/>
        <a:p>
          <a:endParaRPr lang="en-US"/>
        </a:p>
      </dgm:t>
    </dgm:pt>
    <dgm:pt modelId="{E26F75DC-740A-4D52-A203-5644B0C7668F}">
      <dgm:prSet/>
      <dgm:spPr/>
      <dgm:t>
        <a:bodyPr/>
        <a:lstStyle/>
        <a:p>
          <a:r>
            <a:rPr lang="en-AU"/>
            <a:t>3.Supriyo Chaudhuri, Chief Learning Officer</a:t>
          </a:r>
          <a:endParaRPr lang="en-US"/>
        </a:p>
      </dgm:t>
    </dgm:pt>
    <dgm:pt modelId="{44FC6B2F-F626-41AB-B824-A768C3666488}" type="parTrans" cxnId="{F7483D59-650C-491F-8F14-92457B77B970}">
      <dgm:prSet/>
      <dgm:spPr/>
      <dgm:t>
        <a:bodyPr/>
        <a:lstStyle/>
        <a:p>
          <a:endParaRPr lang="en-US"/>
        </a:p>
      </dgm:t>
    </dgm:pt>
    <dgm:pt modelId="{D44451CF-161E-4A28-87CF-5C356D053B9C}" type="sibTrans" cxnId="{F7483D59-650C-491F-8F14-92457B77B970}">
      <dgm:prSet/>
      <dgm:spPr/>
      <dgm:t>
        <a:bodyPr/>
        <a:lstStyle/>
        <a:p>
          <a:endParaRPr lang="en-US"/>
        </a:p>
      </dgm:t>
    </dgm:pt>
    <dgm:pt modelId="{30B26CAF-3ADA-4923-93A3-CF5BFA270ACB}" type="pres">
      <dgm:prSet presAssocID="{3796B7B7-9267-4902-899D-D1E83B88587B}" presName="Name0" presStyleCnt="0">
        <dgm:presLayoutVars>
          <dgm:dir/>
          <dgm:animLvl val="lvl"/>
          <dgm:resizeHandles val="exact"/>
        </dgm:presLayoutVars>
      </dgm:prSet>
      <dgm:spPr/>
    </dgm:pt>
    <dgm:pt modelId="{33685000-05F2-4C52-8532-E2567FE1E1DA}" type="pres">
      <dgm:prSet presAssocID="{B6E40935-F43F-4A72-AF96-0700FC6BAD77}" presName="linNode" presStyleCnt="0"/>
      <dgm:spPr/>
    </dgm:pt>
    <dgm:pt modelId="{1F0987E8-0018-4A45-A4D8-8DF3BD4967FE}" type="pres">
      <dgm:prSet presAssocID="{B6E40935-F43F-4A72-AF96-0700FC6BAD77}" presName="parentText" presStyleLbl="node1" presStyleIdx="0" presStyleCnt="4">
        <dgm:presLayoutVars>
          <dgm:chMax val="1"/>
          <dgm:bulletEnabled val="1"/>
        </dgm:presLayoutVars>
      </dgm:prSet>
      <dgm:spPr/>
    </dgm:pt>
    <dgm:pt modelId="{9B45957D-CF44-414D-AE3B-D7A8AE4292F6}" type="pres">
      <dgm:prSet presAssocID="{02D66EBD-9FEE-4CB4-8561-E1848FFE5F1F}" presName="sp" presStyleCnt="0"/>
      <dgm:spPr/>
    </dgm:pt>
    <dgm:pt modelId="{CF723107-866D-47AC-9A79-FE671E3DC3E5}" type="pres">
      <dgm:prSet presAssocID="{210C4582-838C-4ED2-BBD2-BB3DDD20D0ED}" presName="linNode" presStyleCnt="0"/>
      <dgm:spPr/>
    </dgm:pt>
    <dgm:pt modelId="{BD6DDD9F-8471-49C9-BF83-C3400D856C38}" type="pres">
      <dgm:prSet presAssocID="{210C4582-838C-4ED2-BBD2-BB3DDD20D0ED}" presName="parentText" presStyleLbl="node1" presStyleIdx="1" presStyleCnt="4">
        <dgm:presLayoutVars>
          <dgm:chMax val="1"/>
          <dgm:bulletEnabled val="1"/>
        </dgm:presLayoutVars>
      </dgm:prSet>
      <dgm:spPr/>
    </dgm:pt>
    <dgm:pt modelId="{D5990D4E-BA9C-4934-968A-DB2000523209}" type="pres">
      <dgm:prSet presAssocID="{8ED65253-BFE2-4D8A-BABD-2A870D4E1667}" presName="sp" presStyleCnt="0"/>
      <dgm:spPr/>
    </dgm:pt>
    <dgm:pt modelId="{B7D93BCC-519A-43CE-AEB6-CB46301DD40D}" type="pres">
      <dgm:prSet presAssocID="{2B88B165-7B22-430D-8B8C-D8EEE6CAD03A}" presName="linNode" presStyleCnt="0"/>
      <dgm:spPr/>
    </dgm:pt>
    <dgm:pt modelId="{EE9B4EF2-2040-45BF-82AA-EEA1A2303A86}" type="pres">
      <dgm:prSet presAssocID="{2B88B165-7B22-430D-8B8C-D8EEE6CAD03A}" presName="parentText" presStyleLbl="node1" presStyleIdx="2" presStyleCnt="4">
        <dgm:presLayoutVars>
          <dgm:chMax val="1"/>
          <dgm:bulletEnabled val="1"/>
        </dgm:presLayoutVars>
      </dgm:prSet>
      <dgm:spPr/>
    </dgm:pt>
    <dgm:pt modelId="{3BBA7358-9900-44D1-B82B-A3F3C5D00429}" type="pres">
      <dgm:prSet presAssocID="{54607EF8-0246-4C3E-BF6C-DD7E9EA05643}" presName="sp" presStyleCnt="0"/>
      <dgm:spPr/>
    </dgm:pt>
    <dgm:pt modelId="{5BEDAD2E-4C54-404B-AFB3-EF540A777391}" type="pres">
      <dgm:prSet presAssocID="{E26F75DC-740A-4D52-A203-5644B0C7668F}" presName="linNode" presStyleCnt="0"/>
      <dgm:spPr/>
    </dgm:pt>
    <dgm:pt modelId="{C8A07926-0467-4DE9-8D5C-207925CF0DAF}" type="pres">
      <dgm:prSet presAssocID="{E26F75DC-740A-4D52-A203-5644B0C7668F}" presName="parentText" presStyleLbl="node1" presStyleIdx="3" presStyleCnt="4">
        <dgm:presLayoutVars>
          <dgm:chMax val="1"/>
          <dgm:bulletEnabled val="1"/>
        </dgm:presLayoutVars>
      </dgm:prSet>
      <dgm:spPr/>
    </dgm:pt>
  </dgm:ptLst>
  <dgm:cxnLst>
    <dgm:cxn modelId="{1E2B6E01-170A-405D-9DD0-89D00C51F540}" srcId="{3796B7B7-9267-4902-899D-D1E83B88587B}" destId="{210C4582-838C-4ED2-BBD2-BB3DDD20D0ED}" srcOrd="1" destOrd="0" parTransId="{D1583D43-A8E7-4697-816B-75E7A055B548}" sibTransId="{8ED65253-BFE2-4D8A-BABD-2A870D4E1667}"/>
    <dgm:cxn modelId="{0FBFC20A-6B02-4ECF-9DDD-775BCE1C31EB}" srcId="{3796B7B7-9267-4902-899D-D1E83B88587B}" destId="{B6E40935-F43F-4A72-AF96-0700FC6BAD77}" srcOrd="0" destOrd="0" parTransId="{3E249FDF-6B03-4FB0-8257-2FDE5479F70E}" sibTransId="{02D66EBD-9FEE-4CB4-8561-E1848FFE5F1F}"/>
    <dgm:cxn modelId="{78744A28-AC0B-47D7-A35A-B717E3B993DC}" type="presOf" srcId="{E26F75DC-740A-4D52-A203-5644B0C7668F}" destId="{C8A07926-0467-4DE9-8D5C-207925CF0DAF}" srcOrd="0" destOrd="0" presId="urn:microsoft.com/office/officeart/2005/8/layout/vList5"/>
    <dgm:cxn modelId="{0338D067-A8C3-45AE-956A-DC4E46132575}" srcId="{3796B7B7-9267-4902-899D-D1E83B88587B}" destId="{2B88B165-7B22-430D-8B8C-D8EEE6CAD03A}" srcOrd="2" destOrd="0" parTransId="{17726520-CFA6-4101-B9FA-BFF91A101103}" sibTransId="{54607EF8-0246-4C3E-BF6C-DD7E9EA05643}"/>
    <dgm:cxn modelId="{F7483D59-650C-491F-8F14-92457B77B970}" srcId="{3796B7B7-9267-4902-899D-D1E83B88587B}" destId="{E26F75DC-740A-4D52-A203-5644B0C7668F}" srcOrd="3" destOrd="0" parTransId="{44FC6B2F-F626-41AB-B824-A768C3666488}" sibTransId="{D44451CF-161E-4A28-87CF-5C356D053B9C}"/>
    <dgm:cxn modelId="{50A607A2-8A7C-4FEA-863B-E15A46173CA4}" type="presOf" srcId="{B6E40935-F43F-4A72-AF96-0700FC6BAD77}" destId="{1F0987E8-0018-4A45-A4D8-8DF3BD4967FE}" srcOrd="0" destOrd="0" presId="urn:microsoft.com/office/officeart/2005/8/layout/vList5"/>
    <dgm:cxn modelId="{44C8BAA3-EC0A-40A4-B1C0-88EBB2425FE6}" type="presOf" srcId="{3796B7B7-9267-4902-899D-D1E83B88587B}" destId="{30B26CAF-3ADA-4923-93A3-CF5BFA270ACB}" srcOrd="0" destOrd="0" presId="urn:microsoft.com/office/officeart/2005/8/layout/vList5"/>
    <dgm:cxn modelId="{444F7EAD-4F88-4111-AA5A-26B60815FC49}" type="presOf" srcId="{2B88B165-7B22-430D-8B8C-D8EEE6CAD03A}" destId="{EE9B4EF2-2040-45BF-82AA-EEA1A2303A86}" srcOrd="0" destOrd="0" presId="urn:microsoft.com/office/officeart/2005/8/layout/vList5"/>
    <dgm:cxn modelId="{C9B6C4D8-57BC-46DF-B31C-06C8021970AA}" type="presOf" srcId="{210C4582-838C-4ED2-BBD2-BB3DDD20D0ED}" destId="{BD6DDD9F-8471-49C9-BF83-C3400D856C38}" srcOrd="0" destOrd="0" presId="urn:microsoft.com/office/officeart/2005/8/layout/vList5"/>
    <dgm:cxn modelId="{0E5B15E6-08B3-441F-812D-1F5468F0C835}" type="presParOf" srcId="{30B26CAF-3ADA-4923-93A3-CF5BFA270ACB}" destId="{33685000-05F2-4C52-8532-E2567FE1E1DA}" srcOrd="0" destOrd="0" presId="urn:microsoft.com/office/officeart/2005/8/layout/vList5"/>
    <dgm:cxn modelId="{C87B798A-43A8-4244-B67F-B2BC627086C3}" type="presParOf" srcId="{33685000-05F2-4C52-8532-E2567FE1E1DA}" destId="{1F0987E8-0018-4A45-A4D8-8DF3BD4967FE}" srcOrd="0" destOrd="0" presId="urn:microsoft.com/office/officeart/2005/8/layout/vList5"/>
    <dgm:cxn modelId="{6EE12853-E267-45CA-AC98-623308D2219B}" type="presParOf" srcId="{30B26CAF-3ADA-4923-93A3-CF5BFA270ACB}" destId="{9B45957D-CF44-414D-AE3B-D7A8AE4292F6}" srcOrd="1" destOrd="0" presId="urn:microsoft.com/office/officeart/2005/8/layout/vList5"/>
    <dgm:cxn modelId="{4F1E4CA7-3132-4DC5-9187-D2301EB89694}" type="presParOf" srcId="{30B26CAF-3ADA-4923-93A3-CF5BFA270ACB}" destId="{CF723107-866D-47AC-9A79-FE671E3DC3E5}" srcOrd="2" destOrd="0" presId="urn:microsoft.com/office/officeart/2005/8/layout/vList5"/>
    <dgm:cxn modelId="{A7001E0E-4BE5-4AF9-B659-4D04D88629B7}" type="presParOf" srcId="{CF723107-866D-47AC-9A79-FE671E3DC3E5}" destId="{BD6DDD9F-8471-49C9-BF83-C3400D856C38}" srcOrd="0" destOrd="0" presId="urn:microsoft.com/office/officeart/2005/8/layout/vList5"/>
    <dgm:cxn modelId="{6D1459C2-9A4C-4BAE-B14F-48ECBFB1F1C7}" type="presParOf" srcId="{30B26CAF-3ADA-4923-93A3-CF5BFA270ACB}" destId="{D5990D4E-BA9C-4934-968A-DB2000523209}" srcOrd="3" destOrd="0" presId="urn:microsoft.com/office/officeart/2005/8/layout/vList5"/>
    <dgm:cxn modelId="{9704E777-F9E1-48A0-A68F-E73E8081B0FB}" type="presParOf" srcId="{30B26CAF-3ADA-4923-93A3-CF5BFA270ACB}" destId="{B7D93BCC-519A-43CE-AEB6-CB46301DD40D}" srcOrd="4" destOrd="0" presId="urn:microsoft.com/office/officeart/2005/8/layout/vList5"/>
    <dgm:cxn modelId="{941365B7-E69E-4DB1-AA46-D938506FD750}" type="presParOf" srcId="{B7D93BCC-519A-43CE-AEB6-CB46301DD40D}" destId="{EE9B4EF2-2040-45BF-82AA-EEA1A2303A86}" srcOrd="0" destOrd="0" presId="urn:microsoft.com/office/officeart/2005/8/layout/vList5"/>
    <dgm:cxn modelId="{91A4F197-EDBA-4994-80D5-E782740F85F6}" type="presParOf" srcId="{30B26CAF-3ADA-4923-93A3-CF5BFA270ACB}" destId="{3BBA7358-9900-44D1-B82B-A3F3C5D00429}" srcOrd="5" destOrd="0" presId="urn:microsoft.com/office/officeart/2005/8/layout/vList5"/>
    <dgm:cxn modelId="{3964898C-BF05-425B-96F6-54A80DE9BD54}" type="presParOf" srcId="{30B26CAF-3ADA-4923-93A3-CF5BFA270ACB}" destId="{5BEDAD2E-4C54-404B-AFB3-EF540A777391}" srcOrd="6" destOrd="0" presId="urn:microsoft.com/office/officeart/2005/8/layout/vList5"/>
    <dgm:cxn modelId="{F7A34747-06C5-412E-9298-75DE3B6FA2AD}" type="presParOf" srcId="{5BEDAD2E-4C54-404B-AFB3-EF540A777391}" destId="{C8A07926-0467-4DE9-8D5C-207925CF0DAF}"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0987E8-0018-4A45-A4D8-8DF3BD4967FE}">
      <dsp:nvSpPr>
        <dsp:cNvPr id="0" name=""/>
        <dsp:cNvSpPr/>
      </dsp:nvSpPr>
      <dsp:spPr>
        <a:xfrm>
          <a:off x="3364992" y="2177"/>
          <a:ext cx="3785616" cy="1047465"/>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AU" sz="2600" kern="1200"/>
            <a:t>Clients </a:t>
          </a:r>
          <a:br>
            <a:rPr lang="en-AU" sz="2600" kern="1200"/>
          </a:br>
          <a:endParaRPr lang="en-US" sz="2600" kern="1200"/>
        </a:p>
      </dsp:txBody>
      <dsp:txXfrm>
        <a:off x="3416125" y="53310"/>
        <a:ext cx="3683350" cy="945199"/>
      </dsp:txXfrm>
    </dsp:sp>
    <dsp:sp modelId="{BD6DDD9F-8471-49C9-BF83-C3400D856C38}">
      <dsp:nvSpPr>
        <dsp:cNvPr id="0" name=""/>
        <dsp:cNvSpPr/>
      </dsp:nvSpPr>
      <dsp:spPr>
        <a:xfrm>
          <a:off x="3364992" y="1102016"/>
          <a:ext cx="3785616" cy="1047465"/>
        </a:xfrm>
        <a:prstGeom prst="roundRect">
          <a:avLst/>
        </a:prstGeom>
        <a:gradFill rotWithShape="0">
          <a:gsLst>
            <a:gs pos="0">
              <a:schemeClr val="accent2">
                <a:hueOff val="-485121"/>
                <a:satOff val="-27976"/>
                <a:lumOff val="2876"/>
                <a:alphaOff val="0"/>
                <a:satMod val="103000"/>
                <a:lumMod val="102000"/>
                <a:tint val="94000"/>
              </a:schemeClr>
            </a:gs>
            <a:gs pos="50000">
              <a:schemeClr val="accent2">
                <a:hueOff val="-485121"/>
                <a:satOff val="-27976"/>
                <a:lumOff val="2876"/>
                <a:alphaOff val="0"/>
                <a:satMod val="110000"/>
                <a:lumMod val="100000"/>
                <a:shade val="100000"/>
              </a:schemeClr>
            </a:gs>
            <a:gs pos="100000">
              <a:schemeClr val="accent2">
                <a:hueOff val="-485121"/>
                <a:satOff val="-27976"/>
                <a:lumOff val="287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AU" sz="2600" kern="1200"/>
            <a:t>1.Marketa Mojzisova, E/L Programme Manager</a:t>
          </a:r>
          <a:endParaRPr lang="en-US" sz="2600" kern="1200"/>
        </a:p>
      </dsp:txBody>
      <dsp:txXfrm>
        <a:off x="3416125" y="1153149"/>
        <a:ext cx="3683350" cy="945199"/>
      </dsp:txXfrm>
    </dsp:sp>
    <dsp:sp modelId="{EE9B4EF2-2040-45BF-82AA-EEA1A2303A86}">
      <dsp:nvSpPr>
        <dsp:cNvPr id="0" name=""/>
        <dsp:cNvSpPr/>
      </dsp:nvSpPr>
      <dsp:spPr>
        <a:xfrm>
          <a:off x="3364992" y="2201855"/>
          <a:ext cx="3785616" cy="1047465"/>
        </a:xfrm>
        <a:prstGeom prst="roundRect">
          <a:avLst/>
        </a:prstGeom>
        <a:gradFill rotWithShape="0">
          <a:gsLst>
            <a:gs pos="0">
              <a:schemeClr val="accent2">
                <a:hueOff val="-970242"/>
                <a:satOff val="-55952"/>
                <a:lumOff val="5752"/>
                <a:alphaOff val="0"/>
                <a:satMod val="103000"/>
                <a:lumMod val="102000"/>
                <a:tint val="94000"/>
              </a:schemeClr>
            </a:gs>
            <a:gs pos="50000">
              <a:schemeClr val="accent2">
                <a:hueOff val="-970242"/>
                <a:satOff val="-55952"/>
                <a:lumOff val="5752"/>
                <a:alphaOff val="0"/>
                <a:satMod val="110000"/>
                <a:lumMod val="100000"/>
                <a:shade val="100000"/>
              </a:schemeClr>
            </a:gs>
            <a:gs pos="100000">
              <a:schemeClr val="accent2">
                <a:hueOff val="-970242"/>
                <a:satOff val="-55952"/>
                <a:lumOff val="575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AU" sz="2600" kern="1200"/>
            <a:t>2.Anirudh Phadke, Head of Digital Content</a:t>
          </a:r>
          <a:endParaRPr lang="en-US" sz="2600" kern="1200"/>
        </a:p>
      </dsp:txBody>
      <dsp:txXfrm>
        <a:off x="3416125" y="2252988"/>
        <a:ext cx="3683350" cy="945199"/>
      </dsp:txXfrm>
    </dsp:sp>
    <dsp:sp modelId="{C8A07926-0467-4DE9-8D5C-207925CF0DAF}">
      <dsp:nvSpPr>
        <dsp:cNvPr id="0" name=""/>
        <dsp:cNvSpPr/>
      </dsp:nvSpPr>
      <dsp:spPr>
        <a:xfrm>
          <a:off x="3364992" y="3301694"/>
          <a:ext cx="3785616" cy="1047465"/>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49530" rIns="99060" bIns="49530" numCol="1" spcCol="1270" anchor="ctr" anchorCtr="0">
          <a:noAutofit/>
        </a:bodyPr>
        <a:lstStyle/>
        <a:p>
          <a:pPr marL="0" lvl="0" indent="0" algn="ctr" defTabSz="1155700">
            <a:lnSpc>
              <a:spcPct val="90000"/>
            </a:lnSpc>
            <a:spcBef>
              <a:spcPct val="0"/>
            </a:spcBef>
            <a:spcAft>
              <a:spcPct val="35000"/>
            </a:spcAft>
            <a:buNone/>
          </a:pPr>
          <a:r>
            <a:rPr lang="en-AU" sz="2600" kern="1200"/>
            <a:t>3.Supriyo Chaudhuri, Chief Learning Officer</a:t>
          </a:r>
          <a:endParaRPr lang="en-US" sz="2600" kern="1200"/>
        </a:p>
      </dsp:txBody>
      <dsp:txXfrm>
        <a:off x="3416125" y="3352827"/>
        <a:ext cx="3683350" cy="94519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2.jpeg>
</file>

<file path=ppt/media/image3.png>
</file>

<file path=ppt/media/image4.jp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32B-3A25-581C-757C-C667361BCD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19A8BF9C-1F43-7804-D752-39E0D1D872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99D46BA9-16EC-E08A-5904-B419504800A7}"/>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D9D99ADA-5B94-C923-D48B-F8E5BAE11E1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EDBBCB0-81D0-7E71-D39B-D546A7B4FA2A}"/>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750471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6BAD5-C9A1-2BB9-9797-AC78750F03A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E013975-15E9-EDFB-AFA3-7E267356E5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8A1687F-6A83-6654-47BE-621B7BD41DA2}"/>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1F820AB7-9E7A-5B8B-145A-1E40608539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89F3154-5A31-C7E0-BEEA-17F5B306D013}"/>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533602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3AF688-132E-2AC1-9E39-3B6FFCF602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99DDDAD-F58E-4F70-500A-074015AFCE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CDF92B4-9E31-80BF-9B1F-FA00BAD8354A}"/>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4D279286-591F-5B0F-2A6F-EF154936EF4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0F021DF-CC03-24B8-E59B-5FA9A7E53D1A}"/>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668830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462CA-0939-5355-61CD-4E45496791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5C36EE5-EBC9-D055-C90C-846F799051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006E948-A8C3-BA11-72D7-38DF94F7233A}"/>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DFB98F1D-64FA-1AE5-929D-DA9074E84D4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754865F-3B62-094C-7A4A-7F770C8CC1E1}"/>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2036281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DD3B-2955-7FAB-4EE9-DF2B2BF042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56E3C57-351B-A3FF-F17A-7AE62C0075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94070E-718C-4AD9-8E45-EE416089FEEE}"/>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26609957-0730-4BD6-3310-417243E1AFC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3F15B6E-9A3C-EC95-6D87-C1DB1CF4CEBF}"/>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3907977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88EE4-23EE-5A5F-6162-CB0051EDD78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D805F20-CBD8-797A-05BB-CF2CD734CF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13348100-0252-1150-2D36-630A426A05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0FD5357-5050-1687-8305-57898C93975E}"/>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6" name="Footer Placeholder 5">
            <a:extLst>
              <a:ext uri="{FF2B5EF4-FFF2-40B4-BE49-F238E27FC236}">
                <a16:creationId xmlns:a16="http://schemas.microsoft.com/office/drawing/2014/main" id="{6D194FE4-5018-8AF6-FECB-86092EFB00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FE5951-2257-776B-8E2F-4322E0F03531}"/>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484691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F76E5-62F4-BF9C-E24B-2CC1F91FB6B8}"/>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086049E-F6EA-24CD-3CAE-760DFC3604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7B76A6-714B-8C22-2D71-574E6F420E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541C103-A115-F470-6E78-73F27FB075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A4AAE7-345E-B82C-44CA-0BAFF2BD29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0103BA3D-6B15-1428-A626-17D52FD03098}"/>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8" name="Footer Placeholder 7">
            <a:extLst>
              <a:ext uri="{FF2B5EF4-FFF2-40B4-BE49-F238E27FC236}">
                <a16:creationId xmlns:a16="http://schemas.microsoft.com/office/drawing/2014/main" id="{6680C9A5-6F10-00C4-C25C-7EDB6C7B094E}"/>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3235014-AB2B-BB74-6D1B-74D0A25D5B92}"/>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59704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84D0-29CB-F64B-ABEB-6F3B6B0DB778}"/>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A2D976F-3330-DDFB-90E3-C61D5FFEF7D6}"/>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4" name="Footer Placeholder 3">
            <a:extLst>
              <a:ext uri="{FF2B5EF4-FFF2-40B4-BE49-F238E27FC236}">
                <a16:creationId xmlns:a16="http://schemas.microsoft.com/office/drawing/2014/main" id="{8B356BB0-79A9-48E6-4437-D376918D20AF}"/>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CE54C83-56FA-E7EE-C76A-062E020AC47E}"/>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183583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DA5AF8-0E27-F118-813C-827E60E07590}"/>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3" name="Footer Placeholder 2">
            <a:extLst>
              <a:ext uri="{FF2B5EF4-FFF2-40B4-BE49-F238E27FC236}">
                <a16:creationId xmlns:a16="http://schemas.microsoft.com/office/drawing/2014/main" id="{5E7B9C7C-7DED-B446-127F-88D122A76668}"/>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8CFD4F20-3951-2491-8FA3-310C658E38E6}"/>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422301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24957-0FE5-6723-616B-9AAF719CFE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99F8B79-00B1-EA1E-0D8B-6DA51B1B19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A4E346A-FCEF-47F2-C82E-8EE55390BD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836303-8AE2-A7E0-1B93-287233CF941E}"/>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6" name="Footer Placeholder 5">
            <a:extLst>
              <a:ext uri="{FF2B5EF4-FFF2-40B4-BE49-F238E27FC236}">
                <a16:creationId xmlns:a16="http://schemas.microsoft.com/office/drawing/2014/main" id="{93EFAEF8-96CC-F44D-ADA8-84B791DD35A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4A913E7-DF78-FA02-2F59-DAEB84827B75}"/>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204669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71279-97BD-CA64-7C4E-03F9409D35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194FF72C-60FA-7F53-7DB5-12F43F2894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5050702D-F45F-DD4D-3F34-E01EBBDBEA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E7B659-CC85-5EDA-6D1D-F5F325169C52}"/>
              </a:ext>
            </a:extLst>
          </p:cNvPr>
          <p:cNvSpPr>
            <a:spLocks noGrp="1"/>
          </p:cNvSpPr>
          <p:nvPr>
            <p:ph type="dt" sz="half" idx="10"/>
          </p:nvPr>
        </p:nvSpPr>
        <p:spPr/>
        <p:txBody>
          <a:bodyPr/>
          <a:lstStyle/>
          <a:p>
            <a:fld id="{8A50A8CD-3312-4552-B3CC-43E71CF79BA9}" type="datetimeFigureOut">
              <a:rPr lang="en-AU" smtClean="0"/>
              <a:t>15/08/2022</a:t>
            </a:fld>
            <a:endParaRPr lang="en-AU"/>
          </a:p>
        </p:txBody>
      </p:sp>
      <p:sp>
        <p:nvSpPr>
          <p:cNvPr id="6" name="Footer Placeholder 5">
            <a:extLst>
              <a:ext uri="{FF2B5EF4-FFF2-40B4-BE49-F238E27FC236}">
                <a16:creationId xmlns:a16="http://schemas.microsoft.com/office/drawing/2014/main" id="{B39D7DAB-E1E4-D8E4-F63A-DD23DF95903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3451D5E-F08C-8F57-B668-9F6D3C5732F0}"/>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918970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96596C-F04A-ED2B-D7B6-71AA92377F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C71FD62-0721-4837-B3D2-D1301BECEE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F9FE7B3-AF99-1AA4-64A7-C038AD27D2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50A8CD-3312-4552-B3CC-43E71CF79BA9}" type="datetimeFigureOut">
              <a:rPr lang="en-AU" smtClean="0"/>
              <a:t>15/08/2022</a:t>
            </a:fld>
            <a:endParaRPr lang="en-AU"/>
          </a:p>
        </p:txBody>
      </p:sp>
      <p:sp>
        <p:nvSpPr>
          <p:cNvPr id="5" name="Footer Placeholder 4">
            <a:extLst>
              <a:ext uri="{FF2B5EF4-FFF2-40B4-BE49-F238E27FC236}">
                <a16:creationId xmlns:a16="http://schemas.microsoft.com/office/drawing/2014/main" id="{D68A2F07-AD2E-0704-468D-A199FDF57C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2BCFFE35-5661-E16B-F8C1-919A08FAE0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BD1D2-64C5-45E1-99B9-573D29317C1B}" type="slidenum">
              <a:rPr lang="en-AU" smtClean="0"/>
              <a:t>‹#›</a:t>
            </a:fld>
            <a:endParaRPr lang="en-AU"/>
          </a:p>
        </p:txBody>
      </p:sp>
    </p:spTree>
    <p:extLst>
      <p:ext uri="{BB962C8B-B14F-4D97-AF65-F5344CB8AC3E}">
        <p14:creationId xmlns:p14="http://schemas.microsoft.com/office/powerpoint/2010/main" val="39535689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validator.w3.org/" TargetMode="External"/><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9FDBD5F-20BE-4269-381E-DA0CC0846CCD}"/>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a:solidFill>
                  <a:schemeClr val="bg1">
                    <a:lumMod val="95000"/>
                    <a:lumOff val="5000"/>
                  </a:schemeClr>
                </a:solidFill>
              </a:rPr>
              <a:t>Rajan works</a:t>
            </a:r>
          </a:p>
        </p:txBody>
      </p:sp>
    </p:spTree>
    <p:extLst>
      <p:ext uri="{BB962C8B-B14F-4D97-AF65-F5344CB8AC3E}">
        <p14:creationId xmlns:p14="http://schemas.microsoft.com/office/powerpoint/2010/main" val="287972015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067DC0-4797-51F8-C57B-26A9060EBFEA}"/>
              </a:ext>
            </a:extLst>
          </p:cNvPr>
          <p:cNvSpPr>
            <a:spLocks noGrp="1"/>
          </p:cNvSpPr>
          <p:nvPr>
            <p:ph type="title"/>
          </p:nvPr>
        </p:nvSpPr>
        <p:spPr>
          <a:xfrm>
            <a:off x="643467" y="321734"/>
            <a:ext cx="10905066" cy="1135737"/>
          </a:xfrm>
        </p:spPr>
        <p:txBody>
          <a:bodyPr>
            <a:normAutofit/>
          </a:bodyPr>
          <a:lstStyle/>
          <a:p>
            <a:r>
              <a:rPr lang="en-US" sz="3600" b="1" dirty="0"/>
              <a:t>Critical  Reflection</a:t>
            </a:r>
            <a:br>
              <a:rPr lang="en-US" sz="3600" dirty="0"/>
            </a:br>
            <a:endParaRPr lang="en-AU" sz="3600" dirty="0"/>
          </a:p>
        </p:txBody>
      </p:sp>
      <p:sp>
        <p:nvSpPr>
          <p:cNvPr id="7" name="Content Placeholder 2">
            <a:extLst>
              <a:ext uri="{FF2B5EF4-FFF2-40B4-BE49-F238E27FC236}">
                <a16:creationId xmlns:a16="http://schemas.microsoft.com/office/drawing/2014/main" id="{349653F8-039F-9544-1765-6825EC3A9FA0}"/>
              </a:ext>
            </a:extLst>
          </p:cNvPr>
          <p:cNvSpPr>
            <a:spLocks noGrp="1"/>
          </p:cNvSpPr>
          <p:nvPr>
            <p:ph idx="1"/>
          </p:nvPr>
        </p:nvSpPr>
        <p:spPr>
          <a:xfrm>
            <a:off x="507030" y="1048968"/>
            <a:ext cx="10905066" cy="4393982"/>
          </a:xfrm>
        </p:spPr>
        <p:txBody>
          <a:bodyPr>
            <a:normAutofit fontScale="92500" lnSpcReduction="20000"/>
          </a:bodyPr>
          <a:lstStyle/>
          <a:p>
            <a:pPr marL="0" indent="0">
              <a:buNone/>
            </a:pPr>
            <a:r>
              <a:rPr lang="en-US" sz="2000" b="1" dirty="0">
                <a:latin typeface="Times New Roman" panose="02020603050405020304" pitchFamily="18" charset="0"/>
                <a:cs typeface="Times New Roman" panose="02020603050405020304" pitchFamily="18" charset="0"/>
              </a:rPr>
              <a:t>1.What went well?</a:t>
            </a:r>
          </a:p>
          <a:p>
            <a:r>
              <a:rPr lang="en-US" sz="2000" dirty="0">
                <a:latin typeface="Times New Roman" panose="02020603050405020304" pitchFamily="18" charset="0"/>
                <a:cs typeface="Times New Roman" panose="02020603050405020304" pitchFamily="18" charset="0"/>
              </a:rPr>
              <a:t>The client appreciated our efforts and offered suggestions for the next sprint.</a:t>
            </a:r>
          </a:p>
          <a:p>
            <a:r>
              <a:rPr lang="en-US" sz="2000" dirty="0">
                <a:latin typeface="Times New Roman" panose="02020603050405020304" pitchFamily="18" charset="0"/>
                <a:cs typeface="Times New Roman" panose="02020603050405020304" pitchFamily="18" charset="0"/>
              </a:rPr>
              <a:t>Everyone who attended the meeting arrived on time.</a:t>
            </a:r>
          </a:p>
          <a:p>
            <a:r>
              <a:rPr lang="en-US" sz="2000" dirty="0">
                <a:latin typeface="Times New Roman" panose="02020603050405020304" pitchFamily="18" charset="0"/>
                <a:cs typeface="Times New Roman" panose="02020603050405020304" pitchFamily="18" charset="0"/>
              </a:rPr>
              <a:t>The website's profile page was expertly created so that anyone could grasp the layout and complete the form.</a:t>
            </a:r>
          </a:p>
          <a:p>
            <a:r>
              <a:rPr lang="en-US" sz="2000" dirty="0">
                <a:latin typeface="Times New Roman" panose="02020603050405020304" pitchFamily="18" charset="0"/>
                <a:cs typeface="Times New Roman" panose="02020603050405020304" pitchFamily="18" charset="0"/>
              </a:rPr>
              <a:t>The coding for the website works without any error.</a:t>
            </a:r>
          </a:p>
          <a:p>
            <a:pPr marL="0" indent="0">
              <a:buNone/>
            </a:pPr>
            <a:r>
              <a:rPr lang="en-US" sz="2000" b="1" dirty="0">
                <a:latin typeface="Times New Roman" panose="02020603050405020304" pitchFamily="18" charset="0"/>
                <a:cs typeface="Times New Roman" panose="02020603050405020304" pitchFamily="18" charset="0"/>
              </a:rPr>
              <a:t>2. What went wrong?</a:t>
            </a:r>
          </a:p>
          <a:p>
            <a:r>
              <a:rPr lang="en-US" sz="2000" dirty="0">
                <a:latin typeface="Times New Roman" panose="02020603050405020304" pitchFamily="18" charset="0"/>
                <a:cs typeface="Times New Roman" panose="02020603050405020304" pitchFamily="18" charset="0"/>
              </a:rPr>
              <a:t>While discussing the third sprint with the client, they pointed out certain functional issues with our website that we need to fix before the next meeting.</a:t>
            </a:r>
          </a:p>
          <a:p>
            <a:r>
              <a:rPr lang="en-US" sz="2000" dirty="0">
                <a:latin typeface="Times New Roman" panose="02020603050405020304" pitchFamily="18" charset="0"/>
                <a:cs typeface="Times New Roman" panose="02020603050405020304" pitchFamily="18" charset="0"/>
              </a:rPr>
              <a:t>Second, our plan to have CV templates and then construct CVs has been changed to just uploading CV and making booking sessions.</a:t>
            </a:r>
          </a:p>
          <a:p>
            <a:pPr marL="0" indent="0">
              <a:buNone/>
            </a:pPr>
            <a:r>
              <a:rPr lang="en-US" sz="2000" b="1" dirty="0">
                <a:latin typeface="Times New Roman" panose="02020603050405020304" pitchFamily="18" charset="0"/>
                <a:cs typeface="Times New Roman" panose="02020603050405020304" pitchFamily="18" charset="0"/>
              </a:rPr>
              <a:t>3. What was not in our control?</a:t>
            </a:r>
          </a:p>
          <a:p>
            <a:r>
              <a:rPr lang="en-US" sz="2000" dirty="0">
                <a:latin typeface="Times New Roman" panose="02020603050405020304" pitchFamily="18" charset="0"/>
                <a:cs typeface="Times New Roman" panose="02020603050405020304" pitchFamily="18" charset="0"/>
              </a:rPr>
              <a:t>Due to the client's unavailability for meetings, it was unable to arrange client meetings every week to discuss the sprint.</a:t>
            </a:r>
          </a:p>
          <a:p>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p>
          <a:p>
            <a:pPr marL="0" indent="0">
              <a:buNone/>
            </a:pPr>
            <a:endParaRPr lang="en-US" sz="2000" dirty="0"/>
          </a:p>
          <a:p>
            <a:endParaRPr lang="en-AU" sz="2000" dirty="0"/>
          </a:p>
        </p:txBody>
      </p:sp>
      <p:sp>
        <p:nvSpPr>
          <p:cNvPr id="32" name="Rectangle 31">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Isosceles Triangle 3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Rectangle 37">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077948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1" name="Rectangle 105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DC2758-33D1-ABA7-E59C-FFA4998307F9}"/>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Front End developer</a:t>
            </a:r>
          </a:p>
        </p:txBody>
      </p:sp>
      <p:pic>
        <p:nvPicPr>
          <p:cNvPr id="1026" name="Picture 2">
            <a:extLst>
              <a:ext uri="{FF2B5EF4-FFF2-40B4-BE49-F238E27FC236}">
                <a16:creationId xmlns:a16="http://schemas.microsoft.com/office/drawing/2014/main" id="{DC4BB8BA-7402-4DF6-EB0D-D06AE40371F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93597" y="1675227"/>
            <a:ext cx="9604806"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9922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0" name="Rectangle 206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2C20AA-7B86-B6EC-D0C3-301E6E2DE6B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Coding for About Us page</a:t>
            </a:r>
          </a:p>
        </p:txBody>
      </p:sp>
      <p:pic>
        <p:nvPicPr>
          <p:cNvPr id="2050" name="Picture 2">
            <a:extLst>
              <a:ext uri="{FF2B5EF4-FFF2-40B4-BE49-F238E27FC236}">
                <a16:creationId xmlns:a16="http://schemas.microsoft.com/office/drawing/2014/main" id="{FE1BB6BC-9731-4DC1-3359-6EA3D0F9436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396322" y="1675227"/>
            <a:ext cx="9399356"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3688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C8CC59-0CFA-05E5-B43B-88DBDAE74A0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Testing for support page</a:t>
            </a:r>
          </a:p>
        </p:txBody>
      </p:sp>
      <p:pic>
        <p:nvPicPr>
          <p:cNvPr id="3074" name="Picture 2">
            <a:extLst>
              <a:ext uri="{FF2B5EF4-FFF2-40B4-BE49-F238E27FC236}">
                <a16:creationId xmlns:a16="http://schemas.microsoft.com/office/drawing/2014/main" id="{8E2ABBC0-D784-E26C-F4B6-3F519A03991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240531" y="1675227"/>
            <a:ext cx="9710937"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1965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Rectangle 410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CD0E34-1713-DD84-84EB-3FB99346044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Result of the testing the code</a:t>
            </a:r>
          </a:p>
        </p:txBody>
      </p:sp>
      <p:pic>
        <p:nvPicPr>
          <p:cNvPr id="4098" name="Picture 2">
            <a:extLst>
              <a:ext uri="{FF2B5EF4-FFF2-40B4-BE49-F238E27FC236}">
                <a16:creationId xmlns:a16="http://schemas.microsoft.com/office/drawing/2014/main" id="{62EF8242-1A77-F942-7EC7-80109BB0B91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69698" y="1675227"/>
            <a:ext cx="10652603"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555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7D609A-3FA2-4A10-73D8-9A4A5684A80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Testing for login page</a:t>
            </a:r>
          </a:p>
        </p:txBody>
      </p:sp>
      <p:pic>
        <p:nvPicPr>
          <p:cNvPr id="4" name="Picture 2">
            <a:extLst>
              <a:ext uri="{FF2B5EF4-FFF2-40B4-BE49-F238E27FC236}">
                <a16:creationId xmlns:a16="http://schemas.microsoft.com/office/drawing/2014/main" id="{45059C69-D3D4-C4E8-DBE9-645D0E522E7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190045" y="1675227"/>
            <a:ext cx="7811909" cy="4394199"/>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772107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12F574-C3FD-B282-4266-9FF1D152C4E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Testing for Logout page</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1693E7AD-F6C0-01E0-968C-5EED2D559A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1854889"/>
            <a:ext cx="10905066" cy="4034874"/>
          </a:xfrm>
          <a:prstGeom prst="rect">
            <a:avLst/>
          </a:prstGeom>
        </p:spPr>
      </p:pic>
    </p:spTree>
    <p:extLst>
      <p:ext uri="{BB962C8B-B14F-4D97-AF65-F5344CB8AC3E}">
        <p14:creationId xmlns:p14="http://schemas.microsoft.com/office/powerpoint/2010/main" val="27091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72CC3EF0-F13E-468D-8198-2FFABAAB8360}"/>
              </a:ext>
            </a:extLst>
          </p:cNvPr>
          <p:cNvSpPr>
            <a:spLocks noGrp="1"/>
          </p:cNvSpPr>
          <p:nvPr/>
        </p:nvSpPr>
        <p:spPr>
          <a:xfrm>
            <a:off x="1022075" y="613941"/>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b="1" kern="1200" spc="-50" baseline="0">
                <a:solidFill>
                  <a:schemeClr val="tx1">
                    <a:lumMod val="75000"/>
                    <a:lumOff val="25000"/>
                  </a:schemeClr>
                </a:solidFill>
                <a:latin typeface="+mn-lt"/>
                <a:ea typeface="+mj-ea"/>
                <a:cs typeface="+mj-cs"/>
              </a:defRPr>
            </a:lvl1pPr>
          </a:lstStyle>
          <a:p>
            <a:r>
              <a:rPr lang="en-US" dirty="0"/>
              <a:t>Roles and structure of group</a:t>
            </a:r>
          </a:p>
        </p:txBody>
      </p:sp>
      <p:sp>
        <p:nvSpPr>
          <p:cNvPr id="12" name="Text Placeholder 7">
            <a:extLst>
              <a:ext uri="{FF2B5EF4-FFF2-40B4-BE49-F238E27FC236}">
                <a16:creationId xmlns:a16="http://schemas.microsoft.com/office/drawing/2014/main" id="{E22A3650-CE74-4B2A-A714-A99CA1898897}"/>
              </a:ext>
            </a:extLst>
          </p:cNvPr>
          <p:cNvSpPr>
            <a:spLocks noGrp="1"/>
          </p:cNvSpPr>
          <p:nvPr/>
        </p:nvSpPr>
        <p:spPr>
          <a:xfrm>
            <a:off x="1022075" y="2384738"/>
            <a:ext cx="4639736" cy="736282"/>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None/>
              <a:defRPr sz="2400" b="1" kern="1200" cap="all" baseline="0">
                <a:solidFill>
                  <a:schemeClr val="accent1"/>
                </a:solidFill>
                <a:latin typeface="+mn-lt"/>
                <a:ea typeface="+mn-ea"/>
                <a:cs typeface="+mn-cs"/>
              </a:defRPr>
            </a:lvl1pPr>
            <a:lvl2pPr marL="4572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en-US" dirty="0"/>
              <a:t>Team members</a:t>
            </a:r>
          </a:p>
        </p:txBody>
      </p:sp>
      <p:sp>
        <p:nvSpPr>
          <p:cNvPr id="13" name="Content Placeholder 8">
            <a:extLst>
              <a:ext uri="{FF2B5EF4-FFF2-40B4-BE49-F238E27FC236}">
                <a16:creationId xmlns:a16="http://schemas.microsoft.com/office/drawing/2014/main" id="{EC401CC4-711A-4213-A098-6A62651D89A1}"/>
              </a:ext>
            </a:extLst>
          </p:cNvPr>
          <p:cNvSpPr>
            <a:spLocks noGrp="1"/>
          </p:cNvSpPr>
          <p:nvPr/>
        </p:nvSpPr>
        <p:spPr>
          <a:xfrm>
            <a:off x="1095908" y="3333238"/>
            <a:ext cx="7509960" cy="2910821"/>
          </a:xfrm>
          <a:prstGeom prst="rect">
            <a:avLst/>
          </a:prstGeom>
        </p:spPr>
        <p:txBody>
          <a:bodyPr vert="horz" lIns="0" tIns="45720" rIns="0" bIns="45720" rtlCol="0">
            <a:normAutofit lnSpcReduction="10000"/>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200" b="1" dirty="0">
                <a:latin typeface="+mj-lt"/>
              </a:rPr>
              <a:t>Vidhi Modi (30391470) </a:t>
            </a:r>
            <a:r>
              <a:rPr lang="en-US" sz="2200" dirty="0">
                <a:latin typeface="+mj-lt"/>
              </a:rPr>
              <a:t>– Project Manager and Scrum Master, Developer </a:t>
            </a:r>
          </a:p>
          <a:p>
            <a:r>
              <a:rPr lang="en-US" sz="2200" b="1" dirty="0">
                <a:latin typeface="+mj-lt"/>
              </a:rPr>
              <a:t>Rajan Patel (30391474) </a:t>
            </a:r>
            <a:r>
              <a:rPr lang="en-US" sz="2200" dirty="0">
                <a:latin typeface="+mj-lt"/>
              </a:rPr>
              <a:t>– Process Analyst and Change Manager and web tester </a:t>
            </a:r>
          </a:p>
          <a:p>
            <a:r>
              <a:rPr lang="en-US" sz="2200" b="1" dirty="0">
                <a:latin typeface="+mj-lt"/>
              </a:rPr>
              <a:t>Sajal Singh (30376237) </a:t>
            </a:r>
            <a:r>
              <a:rPr lang="en-US" sz="2200" dirty="0">
                <a:latin typeface="+mj-lt"/>
              </a:rPr>
              <a:t>– Developer and UX/UI Designers.</a:t>
            </a:r>
          </a:p>
          <a:p>
            <a:r>
              <a:rPr lang="en-US" sz="2200" b="1" dirty="0">
                <a:latin typeface="+mj-lt"/>
              </a:rPr>
              <a:t>Hetkumar Patel (30391427) </a:t>
            </a:r>
            <a:r>
              <a:rPr lang="en-US" sz="2200" dirty="0">
                <a:latin typeface="+mj-lt"/>
              </a:rPr>
              <a:t>– Operational Manager and Analyst and Web tester.</a:t>
            </a:r>
          </a:p>
          <a:p>
            <a:pPr marL="0" indent="0">
              <a:buNone/>
            </a:pPr>
            <a:endParaRPr lang="en-US" sz="1800" dirty="0">
              <a:latin typeface="+mj-lt"/>
            </a:endParaRPr>
          </a:p>
        </p:txBody>
      </p:sp>
      <p:sp>
        <p:nvSpPr>
          <p:cNvPr id="14" name="Text Placeholder 9">
            <a:extLst>
              <a:ext uri="{FF2B5EF4-FFF2-40B4-BE49-F238E27FC236}">
                <a16:creationId xmlns:a16="http://schemas.microsoft.com/office/drawing/2014/main" id="{97F6AE95-B6EE-4C2B-8982-2E15916B0281}"/>
              </a:ext>
            </a:extLst>
          </p:cNvPr>
          <p:cNvSpPr>
            <a:spLocks noGrp="1"/>
          </p:cNvSpPr>
          <p:nvPr/>
        </p:nvSpPr>
        <p:spPr>
          <a:xfrm>
            <a:off x="6440739" y="2384738"/>
            <a:ext cx="4639736" cy="736282"/>
          </a:xfrm>
          <a:prstGeom prst="rect">
            <a:avLst/>
          </a:prstGeom>
        </p:spPr>
        <p:txBody>
          <a:bodyPr vert="horz" lIns="91440" tIns="45720" rIns="91440" bIns="45720" rtlCol="0" anchor="ctr">
            <a:noAutofit/>
          </a:bodyPr>
          <a:lstStyle>
            <a:lvl1pPr marL="0" indent="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None/>
              <a:defRPr sz="2400" b="1" kern="1200" cap="all" baseline="0">
                <a:solidFill>
                  <a:schemeClr val="accent1"/>
                </a:solidFill>
                <a:latin typeface="+mn-lt"/>
                <a:ea typeface="+mn-ea"/>
                <a:cs typeface="+mn-cs"/>
              </a:defRPr>
            </a:lvl1pPr>
            <a:lvl2pPr marL="4572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
                <a:schemeClr val="accent1"/>
              </a:buClr>
              <a:buFont typeface="Wingdings" panose="05000000000000000000" pitchFamily="2" charset="2"/>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endParaRPr lang="en-US" dirty="0"/>
          </a:p>
        </p:txBody>
      </p:sp>
      <p:sp>
        <p:nvSpPr>
          <p:cNvPr id="15" name="Content Placeholder 10">
            <a:extLst>
              <a:ext uri="{FF2B5EF4-FFF2-40B4-BE49-F238E27FC236}">
                <a16:creationId xmlns:a16="http://schemas.microsoft.com/office/drawing/2014/main" id="{5F5CF3C2-A35B-4374-871A-C68ACFAD473F}"/>
              </a:ext>
            </a:extLst>
          </p:cNvPr>
          <p:cNvSpPr>
            <a:spLocks noGrp="1"/>
          </p:cNvSpPr>
          <p:nvPr/>
        </p:nvSpPr>
        <p:spPr>
          <a:xfrm>
            <a:off x="6530190" y="3285611"/>
            <a:ext cx="4639736" cy="2910821"/>
          </a:xfrm>
          <a:prstGeom prst="rect">
            <a:avLst/>
          </a:prstGeom>
        </p:spPr>
        <p:txBody>
          <a:bodyPr vert="horz" lIns="0" tIns="45720" rIns="0" bIns="45720" rtlCol="0">
            <a:normAutofit/>
          </a:bodyPr>
          <a:lstStyle>
            <a:lvl1pPr marL="266700" indent="-266700" algn="l" defTabSz="914400" rtl="0" eaLnBrk="1" latinLnBrk="0" hangingPunct="1">
              <a:lnSpc>
                <a:spcPct val="100000"/>
              </a:lnSpc>
              <a:spcBef>
                <a:spcPts val="1200"/>
              </a:spcBef>
              <a:spcAft>
                <a:spcPts val="200"/>
              </a:spcAft>
              <a:buClr>
                <a:schemeClr val="accent1"/>
              </a:buClr>
              <a:buSzPct val="100000"/>
              <a:buFont typeface="Wingdings" panose="05000000000000000000" pitchFamily="2" charset="2"/>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sz="1800" dirty="0">
              <a:latin typeface="+mj-lt"/>
            </a:endParaRPr>
          </a:p>
        </p:txBody>
      </p:sp>
    </p:spTree>
    <p:extLst>
      <p:ext uri="{BB962C8B-B14F-4D97-AF65-F5344CB8AC3E}">
        <p14:creationId xmlns:p14="http://schemas.microsoft.com/office/powerpoint/2010/main" val="624925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0ACABC2-9E3B-BEAC-905A-17A9A754AAAF}"/>
              </a:ext>
            </a:extLst>
          </p:cNvPr>
          <p:cNvPicPr>
            <a:picLocks noChangeAspect="1"/>
          </p:cNvPicPr>
          <p:nvPr/>
        </p:nvPicPr>
        <p:blipFill rotWithShape="1">
          <a:blip r:embed="rId2">
            <a:alphaModFix amt="35000"/>
          </a:blip>
          <a:srcRect t="9916" b="10578"/>
          <a:stretch/>
        </p:blipFill>
        <p:spPr>
          <a:xfrm>
            <a:off x="20" y="-47615"/>
            <a:ext cx="12191980" cy="6857990"/>
          </a:xfrm>
          <a:prstGeom prst="rect">
            <a:avLst/>
          </a:prstGeom>
        </p:spPr>
      </p:pic>
      <p:graphicFrame>
        <p:nvGraphicFramePr>
          <p:cNvPr id="4" name="TextBox 1">
            <a:extLst>
              <a:ext uri="{FF2B5EF4-FFF2-40B4-BE49-F238E27FC236}">
                <a16:creationId xmlns:a16="http://schemas.microsoft.com/office/drawing/2014/main" id="{656F55A3-936B-C505-7390-A1E26ADA2CE2}"/>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71529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2FB12AE-71D1-47FD-9AC3-EE2C074245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BAEC69-BE79-FBEB-EA30-A2A2C58D06A6}"/>
              </a:ext>
            </a:extLst>
          </p:cNvPr>
          <p:cNvSpPr>
            <a:spLocks noGrp="1"/>
          </p:cNvSpPr>
          <p:nvPr>
            <p:ph type="title"/>
          </p:nvPr>
        </p:nvSpPr>
        <p:spPr>
          <a:xfrm>
            <a:off x="643468" y="621792"/>
            <a:ext cx="4989890" cy="5413248"/>
          </a:xfrm>
        </p:spPr>
        <p:txBody>
          <a:bodyPr>
            <a:normAutofit/>
          </a:bodyPr>
          <a:lstStyle/>
          <a:p>
            <a:r>
              <a:rPr lang="en-US" sz="3600"/>
              <a:t>Theme and Wishlist</a:t>
            </a:r>
            <a:endParaRPr lang="en-AU" sz="3600"/>
          </a:p>
        </p:txBody>
      </p:sp>
      <p:sp>
        <p:nvSpPr>
          <p:cNvPr id="10" name="Freeform: Shape 9">
            <a:extLst>
              <a:ext uri="{FF2B5EF4-FFF2-40B4-BE49-F238E27FC236}">
                <a16:creationId xmlns:a16="http://schemas.microsoft.com/office/drawing/2014/main" id="{64853C7E-3CBA-4464-865F-6044D94B1B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38487" y="2994212"/>
            <a:ext cx="1345385" cy="668410"/>
          </a:xfrm>
          <a:custGeom>
            <a:avLst/>
            <a:gdLst>
              <a:gd name="connsiteX0" fmla="*/ 0 w 1345385"/>
              <a:gd name="connsiteY0" fmla="*/ 668410 h 668410"/>
              <a:gd name="connsiteX1" fmla="*/ 672692 w 1345385"/>
              <a:gd name="connsiteY1" fmla="*/ 0 h 668410"/>
              <a:gd name="connsiteX2" fmla="*/ 1345385 w 1345385"/>
              <a:gd name="connsiteY2" fmla="*/ 668410 h 668410"/>
            </a:gdLst>
            <a:ahLst/>
            <a:cxnLst>
              <a:cxn ang="0">
                <a:pos x="connsiteX0" y="connsiteY0"/>
              </a:cxn>
              <a:cxn ang="0">
                <a:pos x="connsiteX1" y="connsiteY1"/>
              </a:cxn>
              <a:cxn ang="0">
                <a:pos x="connsiteX2" y="connsiteY2"/>
              </a:cxn>
            </a:cxnLst>
            <a:rect l="l" t="t" r="r" b="b"/>
            <a:pathLst>
              <a:path w="1345385" h="668410">
                <a:moveTo>
                  <a:pt x="0" y="668410"/>
                </a:moveTo>
                <a:lnTo>
                  <a:pt x="672692" y="0"/>
                </a:lnTo>
                <a:lnTo>
                  <a:pt x="1345385" y="668410"/>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11">
            <a:extLst>
              <a:ext uri="{FF2B5EF4-FFF2-40B4-BE49-F238E27FC236}">
                <a16:creationId xmlns:a16="http://schemas.microsoft.com/office/drawing/2014/main" id="{55EFEC59-B929-4851-9DEF-9106F2797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3480" y="2760304"/>
            <a:ext cx="418137" cy="41813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3">
            <a:extLst>
              <a:ext uri="{FF2B5EF4-FFF2-40B4-BE49-F238E27FC236}">
                <a16:creationId xmlns:a16="http://schemas.microsoft.com/office/drawing/2014/main" id="{6C132392-D5FF-4588-8FA1-5BAD77BF6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08836" y="4124955"/>
            <a:ext cx="635336" cy="63533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15">
            <a:extLst>
              <a:ext uri="{FF2B5EF4-FFF2-40B4-BE49-F238E27FC236}">
                <a16:creationId xmlns:a16="http://schemas.microsoft.com/office/drawing/2014/main" id="{C7EAC045-695C-4E73-9B7C-AFD6FB22DA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36522" y="4621062"/>
            <a:ext cx="224347" cy="224347"/>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Isosceles Triangle 17">
            <a:extLst>
              <a:ext uri="{FF2B5EF4-FFF2-40B4-BE49-F238E27FC236}">
                <a16:creationId xmlns:a16="http://schemas.microsoft.com/office/drawing/2014/main" id="{404A7A3A-BEAE-4BC6-A163-5D0E5F8C4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10175676" y="5597890"/>
            <a:ext cx="2982940" cy="1481975"/>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2ED3B7D-405D-4DFA-8608-B6DE746718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46240" y="5280494"/>
            <a:ext cx="841505" cy="841505"/>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Content Placeholder 2">
            <a:extLst>
              <a:ext uri="{FF2B5EF4-FFF2-40B4-BE49-F238E27FC236}">
                <a16:creationId xmlns:a16="http://schemas.microsoft.com/office/drawing/2014/main" id="{9707F151-5CB1-6D88-C8BC-EA59604328B4}"/>
              </a:ext>
            </a:extLst>
          </p:cNvPr>
          <p:cNvSpPr>
            <a:spLocks noGrp="1"/>
          </p:cNvSpPr>
          <p:nvPr>
            <p:ph idx="1"/>
          </p:nvPr>
        </p:nvSpPr>
        <p:spPr>
          <a:xfrm>
            <a:off x="6096000" y="643466"/>
            <a:ext cx="5452532" cy="5571065"/>
          </a:xfrm>
          <a:noFill/>
        </p:spPr>
        <p:txBody>
          <a:bodyPr anchor="ctr">
            <a:normAutofit/>
          </a:bodyPr>
          <a:lstStyle/>
          <a:p>
            <a:r>
              <a:rPr lang="en-US" sz="2000"/>
              <a:t>For sprint 3 the theme of our project is to create the career intelligence website profile page. </a:t>
            </a:r>
          </a:p>
          <a:p>
            <a:r>
              <a:rPr lang="en-US" sz="2000"/>
              <a:t>The Wishlist for sprint 3 of our project is to designing the profile page with having the social media connections and creating the website profile page error free. </a:t>
            </a:r>
            <a:endParaRPr lang="en-AU" sz="2000"/>
          </a:p>
        </p:txBody>
      </p:sp>
    </p:spTree>
    <p:extLst>
      <p:ext uri="{BB962C8B-B14F-4D97-AF65-F5344CB8AC3E}">
        <p14:creationId xmlns:p14="http://schemas.microsoft.com/office/powerpoint/2010/main" val="1561613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3" descr="People at the meeting desk">
            <a:extLst>
              <a:ext uri="{FF2B5EF4-FFF2-40B4-BE49-F238E27FC236}">
                <a16:creationId xmlns:a16="http://schemas.microsoft.com/office/drawing/2014/main" id="{6C4FFB8C-A9A5-E9FB-E943-E4489564E453}"/>
              </a:ext>
            </a:extLst>
          </p:cNvPr>
          <p:cNvPicPr>
            <a:picLocks noChangeAspect="1"/>
          </p:cNvPicPr>
          <p:nvPr/>
        </p:nvPicPr>
        <p:blipFill rotWithShape="1">
          <a:blip r:embed="rId2"/>
          <a:srcRect l="8674" r="18075" b="-2"/>
          <a:stretch/>
        </p:blipFill>
        <p:spPr>
          <a:xfrm>
            <a:off x="5603706" y="1258529"/>
            <a:ext cx="5638853" cy="4330205"/>
          </a:xfrm>
          <a:prstGeom prst="rect">
            <a:avLst/>
          </a:prstGeom>
        </p:spPr>
      </p:pic>
      <p:sp>
        <p:nvSpPr>
          <p:cNvPr id="7" name="TextBox 6">
            <a:extLst>
              <a:ext uri="{FF2B5EF4-FFF2-40B4-BE49-F238E27FC236}">
                <a16:creationId xmlns:a16="http://schemas.microsoft.com/office/drawing/2014/main" id="{AD648F87-55C3-F8B9-7149-94D957264521}"/>
              </a:ext>
            </a:extLst>
          </p:cNvPr>
          <p:cNvSpPr txBox="1"/>
          <p:nvPr/>
        </p:nvSpPr>
        <p:spPr>
          <a:xfrm>
            <a:off x="264160" y="254000"/>
            <a:ext cx="4104640" cy="6360160"/>
          </a:xfrm>
          <a:prstGeom prst="rect">
            <a:avLst/>
          </a:prstGeom>
        </p:spPr>
        <p:txBody>
          <a:bodyPr vert="horz" lIns="91440" tIns="45720" rIns="91440" bIns="45720" rtlCol="0">
            <a:normAutofit fontScale="25000" lnSpcReduction="20000"/>
          </a:bodyPr>
          <a:lstStyle/>
          <a:p>
            <a:pPr>
              <a:lnSpc>
                <a:spcPct val="90000"/>
              </a:lnSpc>
              <a:spcAft>
                <a:spcPts val="600"/>
              </a:spcAft>
            </a:pPr>
            <a:r>
              <a:rPr lang="en-US" sz="9600" dirty="0">
                <a:solidFill>
                  <a:srgbClr val="0070C0"/>
                </a:solidFill>
              </a:rPr>
              <a:t>Technical aspects of the project </a:t>
            </a:r>
          </a:p>
          <a:p>
            <a:pPr indent="-228600">
              <a:lnSpc>
                <a:spcPct val="90000"/>
              </a:lnSpc>
              <a:spcAft>
                <a:spcPts val="600"/>
              </a:spcAft>
              <a:buFont typeface="Arial" panose="020B0604020202020204" pitchFamily="34" charset="0"/>
              <a:buChar char="•"/>
            </a:pPr>
            <a:endParaRPr lang="en-US" sz="8000" dirty="0"/>
          </a:p>
          <a:p>
            <a:pPr indent="-228600">
              <a:lnSpc>
                <a:spcPct val="90000"/>
              </a:lnSpc>
              <a:spcAft>
                <a:spcPts val="600"/>
              </a:spcAft>
              <a:buFont typeface="Arial" panose="020B0604020202020204" pitchFamily="34" charset="0"/>
              <a:buChar char="•"/>
            </a:pPr>
            <a:r>
              <a:rPr lang="en-US" sz="8800" dirty="0"/>
              <a:t>GitHub – Project Management</a:t>
            </a:r>
          </a:p>
          <a:p>
            <a:pPr indent="-228600">
              <a:lnSpc>
                <a:spcPct val="90000"/>
              </a:lnSpc>
              <a:spcAft>
                <a:spcPts val="600"/>
              </a:spcAft>
              <a:buFont typeface="Arial" panose="020B0604020202020204" pitchFamily="34" charset="0"/>
              <a:buChar char="•"/>
            </a:pPr>
            <a:r>
              <a:rPr lang="en-US" sz="8800" dirty="0"/>
              <a:t>Trello – Project Management </a:t>
            </a:r>
          </a:p>
          <a:p>
            <a:pPr indent="-228600">
              <a:lnSpc>
                <a:spcPct val="90000"/>
              </a:lnSpc>
              <a:spcAft>
                <a:spcPts val="600"/>
              </a:spcAft>
              <a:buFont typeface="Arial" panose="020B0604020202020204" pitchFamily="34" charset="0"/>
              <a:buChar char="•"/>
            </a:pPr>
            <a:r>
              <a:rPr lang="en-US" sz="8800" dirty="0"/>
              <a:t>MS-teams- Team meeting and client meeting </a:t>
            </a:r>
          </a:p>
          <a:p>
            <a:pPr indent="-228600">
              <a:lnSpc>
                <a:spcPct val="90000"/>
              </a:lnSpc>
              <a:spcAft>
                <a:spcPts val="600"/>
              </a:spcAft>
              <a:buFont typeface="Arial" panose="020B0604020202020204" pitchFamily="34" charset="0"/>
              <a:buChar char="•"/>
            </a:pPr>
            <a:r>
              <a:rPr lang="en-US" sz="8800" dirty="0"/>
              <a:t>Figma – UX designing </a:t>
            </a:r>
            <a:br>
              <a:rPr lang="en-US" sz="8800" dirty="0"/>
            </a:br>
            <a:br>
              <a:rPr lang="en-US" sz="8800" dirty="0"/>
            </a:br>
            <a:r>
              <a:rPr lang="en-US" sz="8800" dirty="0"/>
              <a:t>      </a:t>
            </a:r>
            <a:br>
              <a:rPr lang="en-US" sz="8800" dirty="0"/>
            </a:br>
            <a:r>
              <a:rPr lang="en-US" sz="8800" b="1" dirty="0"/>
              <a:t>Coding</a:t>
            </a:r>
            <a:r>
              <a:rPr lang="en-US" sz="8800" dirty="0"/>
              <a:t> </a:t>
            </a:r>
            <a:br>
              <a:rPr lang="en-US" sz="8800" dirty="0"/>
            </a:br>
            <a:endParaRPr lang="en-US" sz="8800" dirty="0"/>
          </a:p>
          <a:p>
            <a:pPr indent="-228600">
              <a:lnSpc>
                <a:spcPct val="90000"/>
              </a:lnSpc>
              <a:spcAft>
                <a:spcPts val="600"/>
              </a:spcAft>
              <a:buFont typeface="Arial" panose="020B0604020202020204" pitchFamily="34" charset="0"/>
              <a:buChar char="•"/>
            </a:pPr>
            <a:r>
              <a:rPr lang="en-US" sz="8800" dirty="0"/>
              <a:t>Html</a:t>
            </a:r>
          </a:p>
          <a:p>
            <a:pPr indent="-228600">
              <a:lnSpc>
                <a:spcPct val="90000"/>
              </a:lnSpc>
              <a:spcAft>
                <a:spcPts val="600"/>
              </a:spcAft>
              <a:buFont typeface="Arial" panose="020B0604020202020204" pitchFamily="34" charset="0"/>
              <a:buChar char="•"/>
            </a:pPr>
            <a:r>
              <a:rPr lang="en-US" sz="8800" dirty="0"/>
              <a:t>CSS</a:t>
            </a:r>
          </a:p>
          <a:p>
            <a:pPr indent="-228600">
              <a:lnSpc>
                <a:spcPct val="90000"/>
              </a:lnSpc>
              <a:spcAft>
                <a:spcPts val="600"/>
              </a:spcAft>
              <a:buFont typeface="Arial" panose="020B0604020202020204" pitchFamily="34" charset="0"/>
              <a:buChar char="•"/>
            </a:pPr>
            <a:r>
              <a:rPr lang="en-US" sz="8800" dirty="0"/>
              <a:t>JAVASCRIPT</a:t>
            </a:r>
          </a:p>
          <a:p>
            <a:pPr indent="-228600">
              <a:lnSpc>
                <a:spcPct val="90000"/>
              </a:lnSpc>
              <a:spcAft>
                <a:spcPts val="600"/>
              </a:spcAft>
              <a:buFont typeface="Arial" panose="020B0604020202020204" pitchFamily="34" charset="0"/>
              <a:buChar char="•"/>
            </a:pPr>
            <a:r>
              <a:rPr lang="en-US" sz="8800" dirty="0"/>
              <a:t>XAMPP- MySQL, phpMyAdmin </a:t>
            </a:r>
          </a:p>
          <a:p>
            <a:pPr indent="-228600">
              <a:lnSpc>
                <a:spcPct val="90000"/>
              </a:lnSpc>
              <a:spcAft>
                <a:spcPts val="600"/>
              </a:spcAft>
              <a:buFont typeface="Arial" panose="020B0604020202020204" pitchFamily="34" charset="0"/>
              <a:buChar char="•"/>
            </a:pPr>
            <a:r>
              <a:rPr lang="en-US" sz="8800" dirty="0"/>
              <a:t>PHP</a:t>
            </a:r>
          </a:p>
          <a:p>
            <a:pPr indent="-228600">
              <a:lnSpc>
                <a:spcPct val="90000"/>
              </a:lnSpc>
              <a:spcAft>
                <a:spcPts val="600"/>
              </a:spcAft>
              <a:buFont typeface="Arial" panose="020B0604020202020204" pitchFamily="34" charset="0"/>
              <a:buChar char="•"/>
            </a:pPr>
            <a:r>
              <a:rPr lang="en-AU" sz="8800" b="0" i="0" u="sng" dirty="0">
                <a:solidFill>
                  <a:srgbClr val="4F52B2"/>
                </a:solidFill>
                <a:effectLst/>
                <a:latin typeface="-apple-system"/>
                <a:hlinkClick r:id="rId3" tooltip="https://validator.w3.org/"/>
              </a:rPr>
              <a:t>https://validator.w3.org/</a:t>
            </a:r>
            <a:endParaRPr lang="en-US" sz="8800" dirty="0"/>
          </a:p>
          <a:p>
            <a:pPr indent="-228600">
              <a:lnSpc>
                <a:spcPct val="90000"/>
              </a:lnSpc>
              <a:spcAft>
                <a:spcPts val="600"/>
              </a:spcAft>
              <a:buFont typeface="Arial" panose="020B0604020202020204" pitchFamily="34" charset="0"/>
              <a:buChar char="•"/>
            </a:pPr>
            <a:r>
              <a:rPr lang="en-US" sz="8800" dirty="0"/>
              <a:t>Software testing </a:t>
            </a:r>
            <a:br>
              <a:rPr lang="en-US" sz="8800" dirty="0"/>
            </a:br>
            <a:endParaRPr lang="en-US" sz="6200" dirty="0"/>
          </a:p>
          <a:p>
            <a:pPr indent="-228600">
              <a:lnSpc>
                <a:spcPct val="90000"/>
              </a:lnSpc>
              <a:spcAft>
                <a:spcPts val="600"/>
              </a:spcAft>
              <a:buFont typeface="Arial" panose="020B0604020202020204" pitchFamily="34" charset="0"/>
              <a:buChar char="•"/>
            </a:pPr>
            <a:endParaRPr lang="en-US" sz="900" dirty="0"/>
          </a:p>
        </p:txBody>
      </p:sp>
    </p:spTree>
    <p:extLst>
      <p:ext uri="{BB962C8B-B14F-4D97-AF65-F5344CB8AC3E}">
        <p14:creationId xmlns:p14="http://schemas.microsoft.com/office/powerpoint/2010/main" val="737192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12D4F-500A-C078-22BA-64BFF798DA9C}"/>
              </a:ext>
            </a:extLst>
          </p:cNvPr>
          <p:cNvSpPr>
            <a:spLocks noGrp="1"/>
          </p:cNvSpPr>
          <p:nvPr>
            <p:ph type="title"/>
          </p:nvPr>
        </p:nvSpPr>
        <p:spPr>
          <a:xfrm>
            <a:off x="640080" y="4777739"/>
            <a:ext cx="3418990" cy="1412119"/>
          </a:xfrm>
        </p:spPr>
        <p:txBody>
          <a:bodyPr>
            <a:normAutofit/>
          </a:bodyPr>
          <a:lstStyle/>
          <a:p>
            <a:r>
              <a:rPr lang="en-US" sz="3000" dirty="0"/>
              <a:t>Meeting before the client meeting.</a:t>
            </a:r>
            <a:endParaRPr lang="en-AU" sz="3000" dirty="0"/>
          </a:p>
        </p:txBody>
      </p:sp>
      <p:pic>
        <p:nvPicPr>
          <p:cNvPr id="4" name="Picture 3">
            <a:extLst>
              <a:ext uri="{FF2B5EF4-FFF2-40B4-BE49-F238E27FC236}">
                <a16:creationId xmlns:a16="http://schemas.microsoft.com/office/drawing/2014/main" id="{7AFC338B-9084-DDB4-0E6C-9CB1A053D477}"/>
              </a:ext>
            </a:extLst>
          </p:cNvPr>
          <p:cNvPicPr>
            <a:picLocks noChangeAspect="1"/>
          </p:cNvPicPr>
          <p:nvPr/>
        </p:nvPicPr>
        <p:blipFill rotWithShape="1">
          <a:blip r:embed="rId2"/>
          <a:srcRect t="32833" b="17316"/>
          <a:stretch/>
        </p:blipFill>
        <p:spPr>
          <a:xfrm>
            <a:off x="-145754" y="0"/>
            <a:ext cx="12191980" cy="525327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3" name="Content Placeholder 2">
            <a:extLst>
              <a:ext uri="{FF2B5EF4-FFF2-40B4-BE49-F238E27FC236}">
                <a16:creationId xmlns:a16="http://schemas.microsoft.com/office/drawing/2014/main" id="{93D2129C-6861-44AD-9563-A7BA35B0A484}"/>
              </a:ext>
            </a:extLst>
          </p:cNvPr>
          <p:cNvSpPr>
            <a:spLocks noGrp="1"/>
          </p:cNvSpPr>
          <p:nvPr>
            <p:ph idx="1"/>
          </p:nvPr>
        </p:nvSpPr>
        <p:spPr>
          <a:xfrm>
            <a:off x="4654294" y="4777739"/>
            <a:ext cx="6897626" cy="1399223"/>
          </a:xfrm>
        </p:spPr>
        <p:txBody>
          <a:bodyPr anchor="ctr">
            <a:normAutofit/>
          </a:bodyPr>
          <a:lstStyle/>
          <a:p>
            <a:pPr marL="0" indent="0">
              <a:buNone/>
            </a:pPr>
            <a:endParaRPr lang="en-US" sz="2200"/>
          </a:p>
          <a:p>
            <a:pPr marL="0" indent="0">
              <a:buNone/>
            </a:pPr>
            <a:endParaRPr lang="en-AU" sz="2200"/>
          </a:p>
        </p:txBody>
      </p:sp>
    </p:spTree>
    <p:extLst>
      <p:ext uri="{BB962C8B-B14F-4D97-AF65-F5344CB8AC3E}">
        <p14:creationId xmlns:p14="http://schemas.microsoft.com/office/powerpoint/2010/main" val="182510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555E65-AE0B-0617-6476-B2339FA50EA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Proof of the meeting with clients</a:t>
            </a:r>
          </a:p>
        </p:txBody>
      </p:sp>
      <p:pic>
        <p:nvPicPr>
          <p:cNvPr id="5" name="Content Placeholder 4" descr="Graphical user interface, application, Word&#10;&#10;Description automatically generated">
            <a:extLst>
              <a:ext uri="{FF2B5EF4-FFF2-40B4-BE49-F238E27FC236}">
                <a16:creationId xmlns:a16="http://schemas.microsoft.com/office/drawing/2014/main" id="{E91D72AA-0C66-EAB7-491E-8A2BE336D0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0045" y="1675227"/>
            <a:ext cx="7811909" cy="4394199"/>
          </a:xfrm>
          <a:prstGeom prst="rect">
            <a:avLst/>
          </a:prstGeom>
        </p:spPr>
      </p:pic>
    </p:spTree>
    <p:extLst>
      <p:ext uri="{BB962C8B-B14F-4D97-AF65-F5344CB8AC3E}">
        <p14:creationId xmlns:p14="http://schemas.microsoft.com/office/powerpoint/2010/main" val="852661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FB3D6F-04E8-5024-6192-C8C73F55D543}"/>
              </a:ext>
            </a:extLst>
          </p:cNvPr>
          <p:cNvSpPr>
            <a:spLocks noGrp="1"/>
          </p:cNvSpPr>
          <p:nvPr>
            <p:ph type="title"/>
          </p:nvPr>
        </p:nvSpPr>
        <p:spPr>
          <a:xfrm>
            <a:off x="643467" y="1698171"/>
            <a:ext cx="3962061" cy="4516360"/>
          </a:xfrm>
        </p:spPr>
        <p:txBody>
          <a:bodyPr anchor="t">
            <a:normAutofit/>
          </a:bodyPr>
          <a:lstStyle/>
          <a:p>
            <a:r>
              <a:rPr lang="en-US" sz="3600"/>
              <a:t>Minutes of meeting with clients.</a:t>
            </a:r>
            <a:endParaRPr lang="en-AU" sz="3600"/>
          </a:p>
        </p:txBody>
      </p:sp>
      <p:sp>
        <p:nvSpPr>
          <p:cNvPr id="25" name="Rectangle 24">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Shape 28">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Rectangle 30">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E307C2A-42B7-D000-4EC2-F66773C2677A}"/>
              </a:ext>
            </a:extLst>
          </p:cNvPr>
          <p:cNvSpPr>
            <a:spLocks noGrp="1"/>
          </p:cNvSpPr>
          <p:nvPr>
            <p:ph idx="1"/>
          </p:nvPr>
        </p:nvSpPr>
        <p:spPr>
          <a:xfrm>
            <a:off x="5070020" y="1698170"/>
            <a:ext cx="6478513" cy="4516361"/>
          </a:xfrm>
        </p:spPr>
        <p:txBody>
          <a:bodyPr>
            <a:normAutofit fontScale="92500" lnSpcReduction="20000"/>
          </a:bodyPr>
          <a:lstStyle/>
          <a:p>
            <a:pPr marL="0" indent="0">
              <a:buNone/>
            </a:pPr>
            <a:r>
              <a:rPr lang="en-US" sz="2000" dirty="0"/>
              <a:t>The client told us to improve the password functionalities.</a:t>
            </a:r>
          </a:p>
          <a:p>
            <a:pPr marL="0" indent="0">
              <a:buNone/>
            </a:pPr>
            <a:r>
              <a:rPr lang="en-US" sz="2000" dirty="0"/>
              <a:t>The client also informed as some of the errors they find from the website like spelling errors , phone number validation errors.</a:t>
            </a:r>
          </a:p>
          <a:p>
            <a:pPr marL="0" indent="0">
              <a:buNone/>
            </a:pPr>
            <a:r>
              <a:rPr lang="en-US" sz="2000" dirty="0"/>
              <a:t>The client also informed us that next time they want our social connects to be work.</a:t>
            </a:r>
          </a:p>
          <a:p>
            <a:pPr marL="0" indent="0">
              <a:buNone/>
            </a:pPr>
            <a:r>
              <a:rPr lang="en-US" sz="2000" dirty="0"/>
              <a:t>Moreover , they also suggest us that building CV with AI algorithms would be going to be complex so instead of building it we should work on having LinkedIn connections would be good if we can.</a:t>
            </a:r>
          </a:p>
          <a:p>
            <a:pPr marL="0" indent="0">
              <a:buNone/>
            </a:pPr>
            <a:r>
              <a:rPr lang="en-US" sz="2000" dirty="0"/>
              <a:t>The client also suggest us to focus more on booking session for the users with experts first.​</a:t>
            </a:r>
          </a:p>
          <a:p>
            <a:pPr marL="0" indent="0">
              <a:buNone/>
            </a:pPr>
            <a:r>
              <a:rPr lang="en-US" sz="2000" dirty="0"/>
              <a:t>Moreover, the client suggest us to bring the option of uploading CV in the website.​</a:t>
            </a:r>
          </a:p>
          <a:p>
            <a:pPr marL="0" indent="0">
              <a:buNone/>
            </a:pPr>
            <a:r>
              <a:rPr lang="en-US" sz="2000" dirty="0"/>
              <a:t>Finally at the end of the meeting they informed us that next time they want our database structure ready for CV .​</a:t>
            </a:r>
            <a:endParaRPr lang="en-AU" sz="2000" dirty="0"/>
          </a:p>
        </p:txBody>
      </p:sp>
      <p:sp>
        <p:nvSpPr>
          <p:cNvPr id="33" name="Isosceles Triangle 32">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Isosceles Triangle 34">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5133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EE64-A51F-979A-3DAE-037D0065D99E}"/>
              </a:ext>
            </a:extLst>
          </p:cNvPr>
          <p:cNvSpPr>
            <a:spLocks noGrp="1"/>
          </p:cNvSpPr>
          <p:nvPr>
            <p:ph type="title"/>
          </p:nvPr>
        </p:nvSpPr>
        <p:spPr/>
        <p:txBody>
          <a:bodyPr/>
          <a:lstStyle/>
          <a:p>
            <a:r>
              <a:rPr lang="en-US" dirty="0"/>
              <a:t>Proof of meeting with peers </a:t>
            </a:r>
            <a:endParaRPr lang="en-AU" dirty="0"/>
          </a:p>
        </p:txBody>
      </p:sp>
      <p:pic>
        <p:nvPicPr>
          <p:cNvPr id="7" name="Content Placeholder 6" descr="Graphical user interface, application&#10;&#10;Description automatically generated">
            <a:extLst>
              <a:ext uri="{FF2B5EF4-FFF2-40B4-BE49-F238E27FC236}">
                <a16:creationId xmlns:a16="http://schemas.microsoft.com/office/drawing/2014/main" id="{7455EEBA-3CB7-2A14-55AD-1ABC8694B7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38877"/>
            <a:ext cx="7735712" cy="4351338"/>
          </a:xfrm>
        </p:spPr>
      </p:pic>
    </p:spTree>
    <p:extLst>
      <p:ext uri="{BB962C8B-B14F-4D97-AF65-F5344CB8AC3E}">
        <p14:creationId xmlns:p14="http://schemas.microsoft.com/office/powerpoint/2010/main" val="3340948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1464</TotalTime>
  <Words>535</Words>
  <Application>Microsoft Office PowerPoint</Application>
  <PresentationFormat>Widescreen</PresentationFormat>
  <Paragraphs>57</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-apple-system</vt:lpstr>
      <vt:lpstr>Arial</vt:lpstr>
      <vt:lpstr>Calibri</vt:lpstr>
      <vt:lpstr>Calibri Light</vt:lpstr>
      <vt:lpstr>Times New Roman</vt:lpstr>
      <vt:lpstr>Wingdings</vt:lpstr>
      <vt:lpstr>Office Theme</vt:lpstr>
      <vt:lpstr>Rajan works</vt:lpstr>
      <vt:lpstr>PowerPoint Presentation</vt:lpstr>
      <vt:lpstr>PowerPoint Presentation</vt:lpstr>
      <vt:lpstr>Theme and Wishlist</vt:lpstr>
      <vt:lpstr>PowerPoint Presentation</vt:lpstr>
      <vt:lpstr>Meeting before the client meeting.</vt:lpstr>
      <vt:lpstr>Proof of the meeting with clients</vt:lpstr>
      <vt:lpstr>Minutes of meeting with clients.</vt:lpstr>
      <vt:lpstr>Proof of meeting with peers </vt:lpstr>
      <vt:lpstr>Critical  Reflection </vt:lpstr>
      <vt:lpstr>Front End developer</vt:lpstr>
      <vt:lpstr>Coding for About Us page</vt:lpstr>
      <vt:lpstr>Testing for support page</vt:lpstr>
      <vt:lpstr>Result of the testing the code</vt:lpstr>
      <vt:lpstr>Testing for login page</vt:lpstr>
      <vt:lpstr>Testing for Logout page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Sajal Singh Bhandari</dc:creator>
  <cp:lastModifiedBy>Rajan Dinkarbhai Patel</cp:lastModifiedBy>
  <cp:revision>11</cp:revision>
  <dcterms:created xsi:type="dcterms:W3CDTF">2022-05-09T12:55:25Z</dcterms:created>
  <dcterms:modified xsi:type="dcterms:W3CDTF">2022-08-15T04:55:56Z</dcterms:modified>
</cp:coreProperties>
</file>

<file path=docProps/thumbnail.jpeg>
</file>